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91" r:id="rId3"/>
    <p:sldId id="273" r:id="rId4"/>
    <p:sldId id="274" r:id="rId5"/>
    <p:sldId id="275" r:id="rId6"/>
    <p:sldId id="276" r:id="rId7"/>
    <p:sldId id="278" r:id="rId8"/>
    <p:sldId id="279" r:id="rId9"/>
    <p:sldId id="283" r:id="rId10"/>
    <p:sldId id="284" r:id="rId11"/>
    <p:sldId id="285" r:id="rId12"/>
    <p:sldId id="286" r:id="rId13"/>
    <p:sldId id="287" r:id="rId14"/>
    <p:sldId id="288" r:id="rId15"/>
    <p:sldId id="257" r:id="rId16"/>
    <p:sldId id="258"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2" d="100"/>
          <a:sy n="102" d="100"/>
        </p:scale>
        <p:origin x="-2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B8ABB09-4A1D-463E-8065-109CC2B7EFAA}" type="datetimeFigureOut">
              <a:rPr lang="ar-SA" smtClean="0"/>
              <a:pPr/>
              <a:t>20/05/1442</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1B8ABB09-4A1D-463E-8065-109CC2B7EFAA}" type="datetimeFigureOut">
              <a:rPr lang="ar-SA" smtClean="0"/>
              <a:pPr/>
              <a:t>20/05/1442</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pPr/>
              <a:t>20/05/1442</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B34F065-1154-456A-91E3-76DE8E75E17B}" type="slidenum">
              <a:rPr lang="ar-SA" smtClean="0"/>
              <a:pPr/>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1B8ABB09-4A1D-463E-8065-109CC2B7EFAA}" type="datetimeFigureOut">
              <a:rPr lang="ar-SA" smtClean="0"/>
              <a:pPr/>
              <a:t>20/05/1442</a:t>
            </a:fld>
            <a:endParaRPr lang="ar-SA"/>
          </a:p>
        </p:txBody>
      </p:sp>
      <p:sp>
        <p:nvSpPr>
          <p:cNvPr id="10" name="عنصر نائب لرقم الشريحة 9"/>
          <p:cNvSpPr>
            <a:spLocks noGrp="1"/>
          </p:cNvSpPr>
          <p:nvPr>
            <p:ph type="sldNum" sz="quarter" idx="16"/>
          </p:nvPr>
        </p:nvSpPr>
        <p:spPr/>
        <p:txBody>
          <a:bodyPr rtlCol="0"/>
          <a:lstStyle/>
          <a:p>
            <a:fld id="{0B34F065-1154-456A-91E3-76DE8E75E17B}" type="slidenum">
              <a:rPr lang="ar-SA" smtClean="0"/>
              <a:pPr/>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1B8ABB09-4A1D-463E-8065-109CC2B7EFAA}" type="datetimeFigureOut">
              <a:rPr lang="ar-SA" smtClean="0"/>
              <a:pPr/>
              <a:t>20/05/1442</a:t>
            </a:fld>
            <a:endParaRPr lang="ar-SA"/>
          </a:p>
        </p:txBody>
      </p:sp>
      <p:sp>
        <p:nvSpPr>
          <p:cNvPr id="12" name="عنصر نائب لرقم الشريحة 11"/>
          <p:cNvSpPr>
            <a:spLocks noGrp="1"/>
          </p:cNvSpPr>
          <p:nvPr>
            <p:ph type="sldNum" sz="quarter" idx="16"/>
          </p:nvPr>
        </p:nvSpPr>
        <p:spPr/>
        <p:txBody>
          <a:bodyPr rtlCol="0"/>
          <a:lstStyle/>
          <a:p>
            <a:fld id="{0B34F065-1154-456A-91E3-76DE8E75E17B}" type="slidenum">
              <a:rPr lang="ar-SA" smtClean="0"/>
              <a:pPr/>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20/05/1442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20/05/1442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1B8ABB09-4A1D-463E-8065-109CC2B7EFAA}" type="datetimeFigureOut">
              <a:rPr lang="ar-SA" smtClean="0"/>
              <a:pPr/>
              <a:t>20/05/1442</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0B34F065-1154-456A-91E3-76DE8E75E17B}"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B8ABB09-4A1D-463E-8065-109CC2B7EFAA}" type="datetimeFigureOut">
              <a:rPr lang="ar-SA" smtClean="0"/>
              <a:pPr/>
              <a:t>20/05/1442</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images.google.com.eg/imgres?imgurl=http://www.egy-mhe.gov.eg/logo_univs/banha.jpg&amp;imgrefurl=http://www.egy-mhe.gov.eg/univ_map.asp&amp;usg=__jlY3cD1o8-XJYoYuTuFsgLjFhnU=&amp;h=1602&amp;w=2346&amp;sz=534&amp;hl=ar&amp;start=2&amp;tbnid=0ycbrkCYz9ZGxM:&amp;tbnh=102&amp;tbnw=150&amp;prev=/images?q=%D8%B4%D8%B9%D8%A7%D8%B1+%D8%AC%D8%A7%D9%85%D8%B9%D8%A9+%D8%A8%D9%86%D9%87%D8%A7&amp;gbv=2&amp;hl=ar&amp;sa=G" TargetMode="External"/><Relationship Id="rId1" Type="http://schemas.openxmlformats.org/officeDocument/2006/relationships/slideLayout" Target="../slideLayouts/slideLayout3.xml"/><Relationship Id="rId4" Type="http://schemas.openxmlformats.org/officeDocument/2006/relationships/image" Target="http://tbn3.google.com/images?q=tbn:0ycbrkCYz9ZGxM:http://www.egy-mhe.gov.eg/logo_univs/banha.jp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body" idx="1"/>
          </p:nvPr>
        </p:nvSpPr>
        <p:spPr>
          <a:xfrm>
            <a:off x="1371600" y="3140968"/>
            <a:ext cx="7123113" cy="1275457"/>
          </a:xfrm>
        </p:spPr>
        <p:txBody>
          <a:bodyPr>
            <a:normAutofit fontScale="92500" lnSpcReduction="20000"/>
          </a:bodyPr>
          <a:lstStyle/>
          <a:p>
            <a:pPr algn="r"/>
            <a:r>
              <a:rPr lang="ar-EG" dirty="0" smtClean="0"/>
              <a:t>أصالة الإسلام في إفريقيا </a:t>
            </a:r>
          </a:p>
          <a:p>
            <a:pPr algn="r"/>
            <a:r>
              <a:rPr lang="ar-SA" sz="2800" b="1" dirty="0" smtClean="0"/>
              <a:t>أسباب ادت الى </a:t>
            </a:r>
            <a:r>
              <a:rPr lang="ar-EG" sz="2800" b="1" dirty="0" smtClean="0"/>
              <a:t>ا</a:t>
            </a:r>
            <a:r>
              <a:rPr lang="ar-SA" sz="2800" b="1" dirty="0" err="1" smtClean="0"/>
              <a:t>نتشار</a:t>
            </a:r>
            <a:r>
              <a:rPr lang="ar-SA" sz="2800" b="1" dirty="0" smtClean="0"/>
              <a:t> الاسلام في افريقيا</a:t>
            </a:r>
            <a:endParaRPr lang="ar-EG" sz="2800" b="1" dirty="0" smtClean="0"/>
          </a:p>
          <a:p>
            <a:pPr algn="r"/>
            <a:r>
              <a:rPr lang="ar-SA" sz="2800" dirty="0" smtClean="0"/>
              <a:t>مراحل دخول الاسلام لإفريقيا الغربية</a:t>
            </a:r>
            <a:endParaRPr lang="ar-EG" sz="2800" dirty="0" smtClean="0"/>
          </a:p>
          <a:p>
            <a:pPr algn="ctr"/>
            <a:endParaRPr lang="ar-EG" sz="2800" dirty="0" smtClean="0"/>
          </a:p>
          <a:p>
            <a:pPr algn="ctr"/>
            <a:endParaRPr lang="ar-EG" sz="2800" dirty="0" smtClean="0"/>
          </a:p>
          <a:p>
            <a:pPr algn="ctr"/>
            <a:endParaRPr lang="ar-EG" sz="2800" dirty="0" smtClean="0"/>
          </a:p>
          <a:p>
            <a:pPr algn="ctr"/>
            <a:endParaRPr lang="ar-EG" sz="2800" dirty="0" smtClean="0"/>
          </a:p>
          <a:p>
            <a:pPr algn="ctr"/>
            <a:endParaRPr lang="ar-EG" sz="2800" dirty="0"/>
          </a:p>
        </p:txBody>
      </p:sp>
      <p:sp>
        <p:nvSpPr>
          <p:cNvPr id="2" name="عنوان 1"/>
          <p:cNvSpPr>
            <a:spLocks noGrp="1"/>
          </p:cNvSpPr>
          <p:nvPr>
            <p:ph type="title"/>
          </p:nvPr>
        </p:nvSpPr>
        <p:spPr>
          <a:xfrm>
            <a:off x="1403648" y="1700808"/>
            <a:ext cx="7620000" cy="1224136"/>
          </a:xfrm>
        </p:spPr>
        <p:txBody>
          <a:bodyPr>
            <a:normAutofit fontScale="90000"/>
          </a:bodyPr>
          <a:lstStyle/>
          <a:p>
            <a:pPr algn="r"/>
            <a:r>
              <a:rPr lang="ar-EG" sz="4000" dirty="0" smtClean="0"/>
              <a:t>قسم التاريخ </a:t>
            </a:r>
            <a:br>
              <a:rPr lang="ar-EG" sz="4000" dirty="0" smtClean="0"/>
            </a:br>
            <a:r>
              <a:rPr lang="ar-EG" sz="3600" dirty="0" smtClean="0"/>
              <a:t>مقرر تاريخ الإسلام في إفريقيا </a:t>
            </a:r>
            <a:br>
              <a:rPr lang="ar-EG" sz="3600" dirty="0" smtClean="0"/>
            </a:br>
            <a:r>
              <a:rPr lang="ar-EG" sz="3600" dirty="0" smtClean="0"/>
              <a:t>الفرقة الثانية الشعبة العامة الفصل الدراسي الأول 2017</a:t>
            </a:r>
            <a:endParaRPr lang="ar-EG" dirty="0"/>
          </a:p>
        </p:txBody>
      </p:sp>
      <p:pic>
        <p:nvPicPr>
          <p:cNvPr id="4" name="Picture 2" descr="http://tbn3.google.com/images?q=tbn:0ycbrkCYz9ZGxM:http://www.egy-mhe.gov.eg/logo_univs/banha.jpg">
            <a:hlinkClick r:id="rId2"/>
          </p:cNvPr>
          <p:cNvPicPr/>
          <p:nvPr/>
        </p:nvPicPr>
        <p:blipFill>
          <a:blip r:embed="rId3" r:link="rId4" cstate="print"/>
          <a:srcRect/>
          <a:stretch>
            <a:fillRect/>
          </a:stretch>
        </p:blipFill>
        <p:spPr bwMode="auto">
          <a:xfrm>
            <a:off x="7092280" y="692696"/>
            <a:ext cx="1028700" cy="676275"/>
          </a:xfrm>
          <a:prstGeom prst="rect">
            <a:avLst/>
          </a:prstGeom>
          <a:noFill/>
          <a:ln w="9525">
            <a:noFill/>
            <a:miter lim="800000"/>
            <a:headEnd/>
            <a:tailEnd/>
          </a:ln>
        </p:spPr>
      </p:pic>
      <p:sp>
        <p:nvSpPr>
          <p:cNvPr id="5" name="Subtitle 2"/>
          <p:cNvSpPr txBox="1">
            <a:spLocks/>
          </p:cNvSpPr>
          <p:nvPr/>
        </p:nvSpPr>
        <p:spPr bwMode="auto">
          <a:xfrm>
            <a:off x="3352800" y="304800"/>
            <a:ext cx="2260600" cy="533400"/>
          </a:xfrm>
          <a:prstGeom prst="rect">
            <a:avLst/>
          </a:prstGeom>
          <a:ln>
            <a:headEnd/>
            <a:tailEnd/>
          </a:ln>
          <a:effectLst>
            <a:outerShdw blurRad="50800" dist="38100" dir="5400000" algn="t"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a:lstStyle>
            <a:defPPr>
              <a:defRPr lang="en-US"/>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r" defTabSz="914400" rtl="1" eaLnBrk="1" latinLnBrk="0" hangingPunct="1">
              <a:defRPr kern="1200">
                <a:solidFill>
                  <a:schemeClr val="lt1"/>
                </a:solidFill>
                <a:latin typeface="+mn-lt"/>
                <a:ea typeface="+mn-ea"/>
                <a:cs typeface="+mn-cs"/>
              </a:defRPr>
            </a:lvl6pPr>
            <a:lvl7pPr marL="2743200" algn="r" defTabSz="914400" rtl="1" eaLnBrk="1" latinLnBrk="0" hangingPunct="1">
              <a:defRPr kern="1200">
                <a:solidFill>
                  <a:schemeClr val="lt1"/>
                </a:solidFill>
                <a:latin typeface="+mn-lt"/>
                <a:ea typeface="+mn-ea"/>
                <a:cs typeface="+mn-cs"/>
              </a:defRPr>
            </a:lvl7pPr>
            <a:lvl8pPr marL="3200400" algn="r" defTabSz="914400" rtl="1" eaLnBrk="1" latinLnBrk="0" hangingPunct="1">
              <a:defRPr kern="1200">
                <a:solidFill>
                  <a:schemeClr val="lt1"/>
                </a:solidFill>
                <a:latin typeface="+mn-lt"/>
                <a:ea typeface="+mn-ea"/>
                <a:cs typeface="+mn-cs"/>
              </a:defRPr>
            </a:lvl8pPr>
            <a:lvl9pPr marL="3657600" algn="r" defTabSz="914400" rtl="1" eaLnBrk="1" latinLnBrk="0" hangingPunct="1">
              <a:defRPr kern="1200">
                <a:solidFill>
                  <a:schemeClr val="lt1"/>
                </a:solidFill>
                <a:latin typeface="+mn-lt"/>
                <a:ea typeface="+mn-ea"/>
                <a:cs typeface="+mn-cs"/>
              </a:defRPr>
            </a:lvl9pPr>
          </a:lstStyle>
          <a:p>
            <a:pPr algn="ctr" rtl="0">
              <a:spcBef>
                <a:spcPct val="20000"/>
              </a:spcBef>
              <a:buFont typeface="Arial" pitchFamily="34" charset="0"/>
              <a:buNone/>
            </a:pPr>
            <a:r>
              <a:rPr lang="ar-EG" sz="2600" dirty="0" smtClean="0">
                <a:solidFill>
                  <a:srgbClr val="FFFF00"/>
                </a:solidFill>
                <a:latin typeface="ae_AlMateen" pitchFamily="2" charset="-78"/>
                <a:cs typeface="ae_AlMateen" pitchFamily="2" charset="-78"/>
              </a:rPr>
              <a:t>كلية الأداب</a:t>
            </a:r>
            <a:endParaRPr lang="en-US" sz="2600" dirty="0">
              <a:solidFill>
                <a:srgbClr val="FFFF00"/>
              </a:solidFill>
              <a:latin typeface="ae_AlMateen" pitchFamily="2" charset="-78"/>
              <a:cs typeface="ae_AlMateen" pitchFamily="2" charset="-78"/>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المرحلة الثانية</a:t>
            </a:r>
            <a:endParaRPr lang="ar-EG" dirty="0"/>
          </a:p>
        </p:txBody>
      </p:sp>
      <p:sp>
        <p:nvSpPr>
          <p:cNvPr id="3" name="عنصر نائب للمحتوى 2"/>
          <p:cNvSpPr>
            <a:spLocks noGrp="1"/>
          </p:cNvSpPr>
          <p:nvPr>
            <p:ph sz="quarter" idx="1"/>
          </p:nvPr>
        </p:nvSpPr>
        <p:spPr/>
        <p:txBody>
          <a:bodyPr>
            <a:normAutofit lnSpcReduction="10000"/>
          </a:bodyPr>
          <a:lstStyle/>
          <a:p>
            <a:r>
              <a:rPr lang="ar-SA" dirty="0" smtClean="0"/>
              <a:t>المرحلة الثانية</a:t>
            </a:r>
            <a:r>
              <a:rPr lang="en-US" dirty="0" smtClean="0"/>
              <a:t>  :</a:t>
            </a:r>
            <a:br>
              <a:rPr lang="en-US" dirty="0" smtClean="0"/>
            </a:br>
            <a:r>
              <a:rPr lang="en-US" dirty="0" smtClean="0"/>
              <a:t/>
            </a:r>
            <a:br>
              <a:rPr lang="en-US" dirty="0" smtClean="0"/>
            </a:br>
            <a:r>
              <a:rPr lang="ar-SA" dirty="0" smtClean="0"/>
              <a:t>كان الاسلام قد توقف قليلاً في أخريات القرن العاشر بسبب ثورات البربر وحروب الروم وفتن ملوك </a:t>
            </a:r>
            <a:r>
              <a:rPr lang="ar-SA" dirty="0" err="1" smtClean="0"/>
              <a:t>المغرب.</a:t>
            </a:r>
            <a:r>
              <a:rPr lang="ar-SA" dirty="0" smtClean="0"/>
              <a:t> ولكنه في القرن الحادي عشر استأنف همته ودخلت في حظيرته قبائل الصحراء وأسست في السودان ممالك ومراكز كبيرة كان لها اثر خطير في نشر الدعوة </a:t>
            </a:r>
            <a:r>
              <a:rPr lang="ar-SA" dirty="0" err="1" smtClean="0"/>
              <a:t>الاسلامية </a:t>
            </a:r>
            <a:r>
              <a:rPr lang="ar-SA" dirty="0" smtClean="0"/>
              <a:t>، ويمكن القول ان هذا الدور كان بين القرن الحادي عشر والسابع عشر وكان مجاله الرئيسي غرب افريقيا والسودان الغربي بين </a:t>
            </a:r>
            <a:r>
              <a:rPr lang="ar-SA" dirty="0" err="1" smtClean="0"/>
              <a:t>الزنوج.</a:t>
            </a:r>
            <a:r>
              <a:rPr lang="ar-SA" dirty="0" smtClean="0"/>
              <a:t> ويكتنف الغموض تاريخ دعوة الاسلام بين الزنوج</a:t>
            </a:r>
            <a:r>
              <a:rPr lang="en-US" dirty="0" smtClean="0"/>
              <a:t> . </a:t>
            </a:r>
            <a:br>
              <a:rPr lang="en-US" dirty="0" smtClean="0"/>
            </a:b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المرحلة الثانية</a:t>
            </a:r>
            <a:endParaRPr lang="ar-EG" dirty="0"/>
          </a:p>
        </p:txBody>
      </p:sp>
      <p:sp>
        <p:nvSpPr>
          <p:cNvPr id="3" name="عنصر نائب للمحتوى 2"/>
          <p:cNvSpPr>
            <a:spLocks noGrp="1"/>
          </p:cNvSpPr>
          <p:nvPr>
            <p:ph sz="quarter" idx="1"/>
          </p:nvPr>
        </p:nvSpPr>
        <p:spPr/>
        <p:txBody>
          <a:bodyPr>
            <a:normAutofit/>
          </a:bodyPr>
          <a:lstStyle/>
          <a:p>
            <a:r>
              <a:rPr lang="ar-SA" dirty="0" smtClean="0"/>
              <a:t>ويظهر ان البربر اول من أدخلوا الاسلام في البلاد الي يرويها نهر السنغال والنيجر حيث اتصلت بممالك وثنية وكان بعضها مثل غانا </a:t>
            </a:r>
            <a:r>
              <a:rPr lang="ar-SA" dirty="0" err="1" smtClean="0"/>
              <a:t>وسنغاي</a:t>
            </a:r>
            <a:r>
              <a:rPr lang="ar-SA" dirty="0" smtClean="0"/>
              <a:t> عريقاً في القدم وكانت القبيلتان البربريتان </a:t>
            </a:r>
            <a:r>
              <a:rPr lang="ar-SA" dirty="0" err="1" smtClean="0"/>
              <a:t>لمتونة</a:t>
            </a:r>
            <a:r>
              <a:rPr lang="ar-SA" dirty="0" smtClean="0"/>
              <a:t> </a:t>
            </a:r>
            <a:r>
              <a:rPr lang="ar-SA" dirty="0" err="1" smtClean="0"/>
              <a:t>وجدالة</a:t>
            </a:r>
            <a:r>
              <a:rPr lang="ar-SA" dirty="0" smtClean="0"/>
              <a:t> اللتان تنتميان الي </a:t>
            </a:r>
            <a:r>
              <a:rPr lang="ar-SA" dirty="0" err="1" smtClean="0"/>
              <a:t>صنهاجة</a:t>
            </a:r>
            <a:r>
              <a:rPr lang="ar-SA" dirty="0" smtClean="0"/>
              <a:t> وتتميزان </a:t>
            </a:r>
            <a:r>
              <a:rPr lang="ar-SA" dirty="0" err="1" smtClean="0"/>
              <a:t>بحماستهماا</a:t>
            </a:r>
            <a:r>
              <a:rPr lang="ar-SA" dirty="0" smtClean="0"/>
              <a:t> الدينية في تحويل الناس الي الاسلام وبمجهودهم اثرت حركة المرابطين في قبائل السودان </a:t>
            </a:r>
            <a:r>
              <a:rPr lang="ar-SA" dirty="0" err="1" smtClean="0"/>
              <a:t>الوثنية </a:t>
            </a:r>
            <a:r>
              <a:rPr lang="ar-SA" dirty="0" smtClean="0"/>
              <a:t>، وكان عهد يوسف بن </a:t>
            </a:r>
            <a:r>
              <a:rPr lang="ar-SA" dirty="0" err="1" smtClean="0"/>
              <a:t>تاشفين</a:t>
            </a:r>
            <a:r>
              <a:rPr lang="ar-SA" dirty="0" smtClean="0"/>
              <a:t> مؤسس مراكش 1062 م وثاني امراء دولة المرابطين حافلاً جداً بدخول الناس في الاسلام.وفي عام </a:t>
            </a:r>
            <a:r>
              <a:rPr lang="ar-SA" dirty="0" err="1" smtClean="0"/>
              <a:t>1076م</a:t>
            </a:r>
            <a:r>
              <a:rPr lang="ar-SA" dirty="0" smtClean="0"/>
              <a:t> طرد البربر</a:t>
            </a:r>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normAutofit fontScale="77500" lnSpcReduction="20000"/>
          </a:bodyPr>
          <a:lstStyle/>
          <a:p>
            <a:r>
              <a:rPr lang="ar-SA" dirty="0" smtClean="0"/>
              <a:t>الذين ظلوا وقتاً ينشرون الاسلام في مملكة غانا الاسرة الحاكمة واسلم كثير من افراد </a:t>
            </a:r>
            <a:r>
              <a:rPr lang="ar-SA" dirty="0" err="1" smtClean="0"/>
              <a:t>الشعب </a:t>
            </a:r>
            <a:r>
              <a:rPr lang="ar-SA" dirty="0" smtClean="0"/>
              <a:t>، وفي القرن الثالث عشر فقدت غانا استقلالها الداخلي واحتلاها </a:t>
            </a:r>
            <a:r>
              <a:rPr lang="ar-SA" dirty="0" err="1" smtClean="0"/>
              <a:t>المندنجو</a:t>
            </a:r>
            <a:r>
              <a:rPr lang="ar-SA" dirty="0" smtClean="0"/>
              <a:t> ( </a:t>
            </a:r>
            <a:r>
              <a:rPr lang="ar-SA" dirty="0" err="1" smtClean="0"/>
              <a:t>مالي ) .</a:t>
            </a:r>
            <a:r>
              <a:rPr lang="ar-SA" dirty="0" smtClean="0"/>
              <a:t> اما عند دخول الاسلام </a:t>
            </a:r>
            <a:r>
              <a:rPr lang="ar-SA" dirty="0" err="1" smtClean="0"/>
              <a:t>سنغاي</a:t>
            </a:r>
            <a:r>
              <a:rPr lang="ar-SA" dirty="0" smtClean="0"/>
              <a:t> فالذي يعرف ان اول ملكوها المسلمين يسمي </a:t>
            </a:r>
            <a:r>
              <a:rPr lang="ar-SA" dirty="0" err="1" smtClean="0"/>
              <a:t>زاكس</a:t>
            </a:r>
            <a:r>
              <a:rPr lang="ar-SA" dirty="0" smtClean="0"/>
              <a:t> من اسرة </a:t>
            </a:r>
            <a:r>
              <a:rPr lang="ar-SA" dirty="0" err="1" smtClean="0"/>
              <a:t>زا</a:t>
            </a:r>
            <a:r>
              <a:rPr lang="ar-SA" dirty="0" smtClean="0"/>
              <a:t> وقد اعتنق الاسلام عام 400 </a:t>
            </a:r>
            <a:r>
              <a:rPr lang="ar-SA" dirty="0" err="1" smtClean="0"/>
              <a:t>هـ </a:t>
            </a:r>
            <a:r>
              <a:rPr lang="ar-SA" dirty="0" smtClean="0"/>
              <a:t>( 1090 م ـ 1010 </a:t>
            </a:r>
            <a:r>
              <a:rPr lang="ar-SA" dirty="0" err="1" smtClean="0"/>
              <a:t>م </a:t>
            </a:r>
            <a:r>
              <a:rPr lang="ar-SA" dirty="0" smtClean="0"/>
              <a:t>) واصطلح علي تسميته في لغة </a:t>
            </a:r>
            <a:r>
              <a:rPr lang="ar-SA" dirty="0" err="1" smtClean="0"/>
              <a:t>سنغاي</a:t>
            </a:r>
            <a:r>
              <a:rPr lang="ar-SA" dirty="0" smtClean="0"/>
              <a:t> مسلم </a:t>
            </a:r>
            <a:r>
              <a:rPr lang="ar-SA" dirty="0" err="1" smtClean="0"/>
              <a:t>دام .</a:t>
            </a:r>
            <a:r>
              <a:rPr lang="ar-SA" dirty="0" smtClean="0"/>
              <a:t> وهؤلاء </a:t>
            </a:r>
            <a:r>
              <a:rPr lang="ar-SA" dirty="0" err="1" smtClean="0"/>
              <a:t>السنغاي</a:t>
            </a:r>
            <a:r>
              <a:rPr lang="ar-SA" dirty="0" smtClean="0"/>
              <a:t> من الجنس النوبي ويقال انهم رحلوا عن مصر العليا عند الفتح </a:t>
            </a:r>
            <a:r>
              <a:rPr lang="ar-SA" dirty="0" err="1" smtClean="0"/>
              <a:t>العربي .</a:t>
            </a:r>
            <a:r>
              <a:rPr lang="ar-SA" dirty="0" smtClean="0"/>
              <a:t> وقد قضي علي دولتهم المنصور السعدي سلطان مراكش الذي مد الي ابعد من منعطف النيجر وجميع البلاد المعروفة الان بغانة </a:t>
            </a:r>
            <a:r>
              <a:rPr lang="ar-SA" dirty="0" err="1" smtClean="0"/>
              <a:t>وداهومي</a:t>
            </a:r>
            <a:r>
              <a:rPr lang="ar-SA" dirty="0" smtClean="0"/>
              <a:t> ونيجريا وكانت هذه السلطنة منقسمة الي اربع </a:t>
            </a:r>
            <a:r>
              <a:rPr lang="ar-SA" dirty="0" err="1" smtClean="0"/>
              <a:t>ممالك </a:t>
            </a:r>
            <a:r>
              <a:rPr lang="ar-SA" dirty="0" smtClean="0"/>
              <a:t>.وكانت قاعتها </a:t>
            </a:r>
            <a:r>
              <a:rPr lang="ar-SA" dirty="0" err="1" smtClean="0"/>
              <a:t>جني </a:t>
            </a:r>
            <a:r>
              <a:rPr lang="ar-SA" dirty="0" smtClean="0"/>
              <a:t>( او دينية وقد تأسست عام 435 هـ ـ 1043 </a:t>
            </a:r>
            <a:r>
              <a:rPr lang="ar-SA" dirty="0" err="1" smtClean="0"/>
              <a:t>م </a:t>
            </a:r>
            <a:r>
              <a:rPr lang="ar-SA" dirty="0" smtClean="0"/>
              <a:t>) مركز التجار والعلماء الوافدين عليها من المغرب </a:t>
            </a:r>
            <a:r>
              <a:rPr lang="ar-SA" dirty="0" err="1" smtClean="0"/>
              <a:t>الاقصي</a:t>
            </a:r>
            <a:r>
              <a:rPr lang="ar-SA" dirty="0" smtClean="0"/>
              <a:t> والجزائر ومصر ولم تكن </a:t>
            </a:r>
            <a:r>
              <a:rPr lang="ar-SA" dirty="0" err="1" smtClean="0"/>
              <a:t>تنبكتو</a:t>
            </a:r>
            <a:r>
              <a:rPr lang="ar-SA" dirty="0" smtClean="0"/>
              <a:t> سوقاً لتجارة اواسط افريقيا </a:t>
            </a:r>
            <a:r>
              <a:rPr lang="ar-SA" dirty="0" err="1" smtClean="0"/>
              <a:t>فحسب </a:t>
            </a:r>
            <a:r>
              <a:rPr lang="ar-SA" dirty="0" smtClean="0"/>
              <a:t>، بل كانت دار علم يقصدها الراغبون في تحصيله وفي عام </a:t>
            </a:r>
            <a:r>
              <a:rPr lang="ar-SA" dirty="0" err="1" smtClean="0"/>
              <a:t>1120م</a:t>
            </a:r>
            <a:r>
              <a:rPr lang="ar-SA" dirty="0" smtClean="0"/>
              <a:t> كان اهل النيجر قد دخل معظمهم في الدين الاسلامي الحنيف</a:t>
            </a:r>
            <a:r>
              <a:rPr lang="en-US" dirty="0" smtClean="0"/>
              <a:t> . </a:t>
            </a:r>
            <a:br>
              <a:rPr lang="en-US" dirty="0" smtClean="0"/>
            </a:br>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المرحلة الثانية</a:t>
            </a:r>
            <a:endParaRPr lang="ar-EG" dirty="0"/>
          </a:p>
        </p:txBody>
      </p:sp>
      <p:sp>
        <p:nvSpPr>
          <p:cNvPr id="3" name="عنصر نائب للمحتوى 2"/>
          <p:cNvSpPr>
            <a:spLocks noGrp="1"/>
          </p:cNvSpPr>
          <p:nvPr>
            <p:ph sz="quarter" idx="1"/>
          </p:nvPr>
        </p:nvSpPr>
        <p:spPr/>
        <p:txBody>
          <a:bodyPr>
            <a:normAutofit/>
          </a:bodyPr>
          <a:lstStyle/>
          <a:p>
            <a:r>
              <a:rPr lang="ar-SA" dirty="0" smtClean="0"/>
              <a:t>وقد اسلم </a:t>
            </a:r>
            <a:r>
              <a:rPr lang="ar-SA" dirty="0" err="1" smtClean="0"/>
              <a:t>كنبرو</a:t>
            </a:r>
            <a:r>
              <a:rPr lang="ar-SA" dirty="0" smtClean="0"/>
              <a:t> ملك جني حوالي القرن السادس الهجري حوالي 1200 م وحذا حذوه سكان </a:t>
            </a:r>
            <a:r>
              <a:rPr lang="ar-SA" dirty="0" err="1" smtClean="0"/>
              <a:t>المدينة </a:t>
            </a:r>
            <a:r>
              <a:rPr lang="ar-SA" dirty="0" smtClean="0"/>
              <a:t>، ثم هدم قصره وشيد مكانه مسجداً عظيماً وقد اثني ابن بطوطة الذي وصل تلك البلاد في اواسط القرن الرابع عشر علي حماسه الزنوج في اداء عباداتهم وفي دراسة </a:t>
            </a:r>
            <a:r>
              <a:rPr lang="ar-SA" dirty="0" err="1" smtClean="0"/>
              <a:t>القرأن</a:t>
            </a:r>
            <a:r>
              <a:rPr lang="ar-SA" dirty="0" smtClean="0"/>
              <a:t> وفي عصره كانت مالي اقوي دولة في السودان </a:t>
            </a:r>
            <a:r>
              <a:rPr lang="ar-SA" dirty="0" err="1" smtClean="0"/>
              <a:t>الغربي </a:t>
            </a:r>
            <a:r>
              <a:rPr lang="ar-SA" dirty="0" smtClean="0"/>
              <a:t>، وكان شأنها قد علا قبل ذلك بقرن وشعبها الذي عرف باسم </a:t>
            </a:r>
            <a:r>
              <a:rPr lang="ar-SA" dirty="0" err="1" smtClean="0"/>
              <a:t>المندجو</a:t>
            </a:r>
            <a:r>
              <a:rPr lang="ar-SA" dirty="0" smtClean="0"/>
              <a:t> كان من انشط الدعاة الي </a:t>
            </a:r>
            <a:r>
              <a:rPr lang="ar-SA" dirty="0" err="1" smtClean="0"/>
              <a:t>الاسلام </a:t>
            </a:r>
            <a:r>
              <a:rPr lang="ar-SA" dirty="0" smtClean="0"/>
              <a:t>، وبواسطتهم انتشر الدين الحنيف بين الجماعات المجاورة</a:t>
            </a:r>
            <a:r>
              <a:rPr lang="en-US" dirty="0" smtClean="0"/>
              <a:t> . </a:t>
            </a:r>
            <a:br>
              <a:rPr lang="en-US" dirty="0" smtClean="0"/>
            </a:br>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المرحلة الثانية</a:t>
            </a:r>
            <a:endParaRPr lang="ar-EG" dirty="0"/>
          </a:p>
        </p:txBody>
      </p:sp>
      <p:sp>
        <p:nvSpPr>
          <p:cNvPr id="3" name="عنصر نائب للمحتوى 2"/>
          <p:cNvSpPr>
            <a:spLocks noGrp="1"/>
          </p:cNvSpPr>
          <p:nvPr>
            <p:ph sz="quarter" idx="1"/>
          </p:nvPr>
        </p:nvSpPr>
        <p:spPr/>
        <p:txBody>
          <a:bodyPr>
            <a:normAutofit fontScale="70000" lnSpcReduction="20000"/>
          </a:bodyPr>
          <a:lstStyle/>
          <a:p>
            <a:r>
              <a:rPr lang="ar-SA" dirty="0" smtClean="0"/>
              <a:t>ومملكة مالي هي التي تعرف فيما كتبه التاريخ المسلم باسم بلاد </a:t>
            </a:r>
            <a:r>
              <a:rPr lang="ar-SA" dirty="0" err="1" smtClean="0"/>
              <a:t>التكرور</a:t>
            </a:r>
            <a:r>
              <a:rPr lang="ar-SA" dirty="0" smtClean="0"/>
              <a:t> وقد تكلم عنها بإفاضة </a:t>
            </a:r>
            <a:r>
              <a:rPr lang="ar-SA" dirty="0" err="1" smtClean="0"/>
              <a:t>القلقشندي</a:t>
            </a:r>
            <a:r>
              <a:rPr lang="ar-SA" dirty="0" smtClean="0"/>
              <a:t> في </a:t>
            </a:r>
            <a:r>
              <a:rPr lang="ar-SA" dirty="0" err="1" smtClean="0"/>
              <a:t>كتابه </a:t>
            </a:r>
            <a:r>
              <a:rPr lang="ar-SA" dirty="0" smtClean="0"/>
              <a:t>، صبح </a:t>
            </a:r>
            <a:r>
              <a:rPr lang="ar-SA" dirty="0" err="1" smtClean="0"/>
              <a:t>الاعشي</a:t>
            </a:r>
            <a:r>
              <a:rPr lang="ar-SA" dirty="0" smtClean="0"/>
              <a:t> ، وابن خلدون في كتابه التاريخ </a:t>
            </a:r>
            <a:r>
              <a:rPr lang="ar-SA" dirty="0" err="1" smtClean="0"/>
              <a:t>الكبير </a:t>
            </a:r>
            <a:r>
              <a:rPr lang="ar-SA" dirty="0" smtClean="0"/>
              <a:t>( </a:t>
            </a:r>
            <a:r>
              <a:rPr lang="ar-SA" dirty="0" err="1" smtClean="0"/>
              <a:t>العبر </a:t>
            </a:r>
            <a:r>
              <a:rPr lang="ar-SA" dirty="0" smtClean="0"/>
              <a:t>) وقد جاء فيه انها تشتمل علي خمسة اقاليم كل اقليم منها مملكة </a:t>
            </a:r>
            <a:r>
              <a:rPr lang="ar-SA" dirty="0" err="1" smtClean="0"/>
              <a:t>بذاتها .</a:t>
            </a:r>
            <a:r>
              <a:rPr lang="ar-SA" dirty="0" smtClean="0"/>
              <a:t> الاقليم الاول مالي واقع بين اقليم </a:t>
            </a:r>
            <a:r>
              <a:rPr lang="ar-SA" dirty="0" err="1" smtClean="0"/>
              <a:t>صوصو</a:t>
            </a:r>
            <a:r>
              <a:rPr lang="ar-SA" dirty="0" smtClean="0"/>
              <a:t> </a:t>
            </a:r>
            <a:r>
              <a:rPr lang="ar-SA" dirty="0" err="1" smtClean="0"/>
              <a:t>واقليم</a:t>
            </a:r>
            <a:r>
              <a:rPr lang="ar-SA" dirty="0" smtClean="0"/>
              <a:t> </a:t>
            </a:r>
            <a:r>
              <a:rPr lang="ar-SA" dirty="0" err="1" smtClean="0"/>
              <a:t>كوكو</a:t>
            </a:r>
            <a:r>
              <a:rPr lang="ar-SA" dirty="0" smtClean="0"/>
              <a:t> </a:t>
            </a:r>
            <a:r>
              <a:rPr lang="ar-SA" dirty="0" err="1" smtClean="0"/>
              <a:t>واقليم</a:t>
            </a:r>
            <a:r>
              <a:rPr lang="ar-SA" dirty="0" smtClean="0"/>
              <a:t> غانا </a:t>
            </a:r>
            <a:r>
              <a:rPr lang="ar-SA" dirty="0" err="1" smtClean="0"/>
              <a:t>واقليم</a:t>
            </a:r>
            <a:r>
              <a:rPr lang="ar-SA" dirty="0" smtClean="0"/>
              <a:t> </a:t>
            </a:r>
            <a:r>
              <a:rPr lang="ar-SA" dirty="0" err="1" smtClean="0"/>
              <a:t>التكرور</a:t>
            </a:r>
            <a:r>
              <a:rPr lang="ar-SA" dirty="0" smtClean="0"/>
              <a:t> ، وكانت هذه الممالك بين ملوك متفرقة وكان اعظمها مملكة </a:t>
            </a:r>
            <a:r>
              <a:rPr lang="ar-SA" dirty="0" err="1" smtClean="0"/>
              <a:t>غانا </a:t>
            </a:r>
            <a:r>
              <a:rPr lang="ar-SA" dirty="0" smtClean="0"/>
              <a:t>، فلم اسلم الملثمون من البربر تسلطوا عليهم بالغزو حتى دان كثير منهم </a:t>
            </a:r>
            <a:r>
              <a:rPr lang="ar-SA" dirty="0" err="1" smtClean="0"/>
              <a:t>بالاسلام</a:t>
            </a:r>
            <a:r>
              <a:rPr lang="ar-SA" dirty="0" smtClean="0"/>
              <a:t> ، ثم ضعف بذلك ملك غانا واضمحل فتغلب عليهم </a:t>
            </a:r>
            <a:r>
              <a:rPr lang="ar-SA" dirty="0" err="1" smtClean="0"/>
              <a:t>صوصو</a:t>
            </a:r>
            <a:r>
              <a:rPr lang="ar-SA" dirty="0" smtClean="0"/>
              <a:t> المجاورون وكان ملوك مالي قد دخلوا في الاسلام من زمن </a:t>
            </a:r>
            <a:r>
              <a:rPr lang="ar-SA" dirty="0" err="1" smtClean="0"/>
              <a:t>قديم </a:t>
            </a:r>
            <a:r>
              <a:rPr lang="ar-SA" dirty="0" smtClean="0"/>
              <a:t>، وقيل اول من اسلم منهم ملك اسمه</a:t>
            </a:r>
            <a:r>
              <a:rPr lang="en-US" dirty="0" smtClean="0"/>
              <a:t> ( </a:t>
            </a:r>
            <a:r>
              <a:rPr lang="ar-SA" dirty="0" err="1" smtClean="0"/>
              <a:t>برمندانة</a:t>
            </a:r>
            <a:r>
              <a:rPr lang="ar-SA" dirty="0" smtClean="0"/>
              <a:t> ) ثم حج بعد اسلامه فاقتفي اثره وسنته في الحج ملوكهم من </a:t>
            </a:r>
            <a:r>
              <a:rPr lang="ar-SA" dirty="0" err="1" smtClean="0"/>
              <a:t>بعده </a:t>
            </a:r>
            <a:r>
              <a:rPr lang="ar-SA" dirty="0" smtClean="0"/>
              <a:t>، ثم جاء منهم ملك </a:t>
            </a:r>
            <a:r>
              <a:rPr lang="ar-SA" dirty="0" err="1" smtClean="0"/>
              <a:t>اسمه </a:t>
            </a:r>
            <a:r>
              <a:rPr lang="ar-SA" dirty="0" smtClean="0"/>
              <a:t>( ماري </a:t>
            </a:r>
            <a:r>
              <a:rPr lang="ar-SA" dirty="0" err="1" smtClean="0"/>
              <a:t>جاظة</a:t>
            </a:r>
            <a:r>
              <a:rPr lang="ar-SA" dirty="0" smtClean="0"/>
              <a:t> </a:t>
            </a:r>
            <a:r>
              <a:rPr lang="ar-SA" dirty="0" err="1" smtClean="0"/>
              <a:t>) </a:t>
            </a:r>
            <a:r>
              <a:rPr lang="ar-SA" dirty="0" smtClean="0"/>
              <a:t>( الامير </a:t>
            </a:r>
            <a:r>
              <a:rPr lang="ar-SA" dirty="0" err="1" smtClean="0"/>
              <a:t>الاسد </a:t>
            </a:r>
            <a:r>
              <a:rPr lang="ar-SA" dirty="0" smtClean="0"/>
              <a:t>) فقوى ملكه وغلب علي </a:t>
            </a:r>
            <a:r>
              <a:rPr lang="ar-SA" dirty="0" err="1" smtClean="0"/>
              <a:t>صوصو</a:t>
            </a:r>
            <a:r>
              <a:rPr lang="ar-SA" dirty="0" smtClean="0"/>
              <a:t> وانتزع ما كان بأيديهم من ملكهم </a:t>
            </a:r>
            <a:r>
              <a:rPr lang="ar-SA" dirty="0" err="1" smtClean="0"/>
              <a:t>القديم </a:t>
            </a:r>
            <a:r>
              <a:rPr lang="ar-SA" dirty="0" smtClean="0"/>
              <a:t>، وملك من </a:t>
            </a:r>
            <a:r>
              <a:rPr lang="ar-SA" dirty="0" err="1" smtClean="0"/>
              <a:t>بعده </a:t>
            </a:r>
            <a:r>
              <a:rPr lang="ar-SA" dirty="0" smtClean="0"/>
              <a:t>( </a:t>
            </a:r>
            <a:r>
              <a:rPr lang="ar-SA" dirty="0" err="1" smtClean="0"/>
              <a:t>منساولي</a:t>
            </a:r>
            <a:r>
              <a:rPr lang="en-US" dirty="0" smtClean="0"/>
              <a:t> ) </a:t>
            </a:r>
            <a:r>
              <a:rPr lang="ar-SA" dirty="0" err="1" smtClean="0"/>
              <a:t>،</a:t>
            </a:r>
            <a:r>
              <a:rPr lang="en-US" dirty="0" smtClean="0"/>
              <a:t> ( </a:t>
            </a:r>
            <a:r>
              <a:rPr lang="ar-SA" dirty="0" err="1" smtClean="0"/>
              <a:t>منسا</a:t>
            </a:r>
            <a:r>
              <a:rPr lang="ar-SA" dirty="0" smtClean="0"/>
              <a:t> أي </a:t>
            </a:r>
            <a:r>
              <a:rPr lang="ar-SA" dirty="0" err="1" smtClean="0"/>
              <a:t>السلطان </a:t>
            </a:r>
            <a:r>
              <a:rPr lang="ar-SA" dirty="0" smtClean="0"/>
              <a:t>) ومعني ولي علي وكان من اعظم ملوكهم وحج ايام الملك الظاهر بيبرس ثم ملك بعده </a:t>
            </a:r>
            <a:r>
              <a:rPr lang="ar-SA" dirty="0" err="1" smtClean="0"/>
              <a:t>اخوة </a:t>
            </a:r>
            <a:r>
              <a:rPr lang="ar-SA" dirty="0" smtClean="0"/>
              <a:t>( </a:t>
            </a:r>
            <a:r>
              <a:rPr lang="ar-SA" dirty="0" err="1" smtClean="0"/>
              <a:t>والي </a:t>
            </a:r>
            <a:r>
              <a:rPr lang="ar-SA" dirty="0" smtClean="0"/>
              <a:t>) ثم خليفة وكان </a:t>
            </a:r>
            <a:r>
              <a:rPr lang="ar-SA" dirty="0" err="1" smtClean="0"/>
              <a:t>احمقاً </a:t>
            </a:r>
            <a:r>
              <a:rPr lang="ar-SA" dirty="0" smtClean="0"/>
              <a:t>، فوثب عليه اهل مملكته </a:t>
            </a:r>
            <a:r>
              <a:rPr lang="ar-SA" dirty="0" err="1" smtClean="0"/>
              <a:t>وقتلوه </a:t>
            </a:r>
            <a:r>
              <a:rPr lang="ar-SA" dirty="0" smtClean="0"/>
              <a:t>، ثم </a:t>
            </a:r>
            <a:r>
              <a:rPr lang="ar-SA" dirty="0" err="1" smtClean="0"/>
              <a:t>ابوبكر</a:t>
            </a:r>
            <a:r>
              <a:rPr lang="ar-SA" dirty="0" smtClean="0"/>
              <a:t> </a:t>
            </a:r>
            <a:r>
              <a:rPr lang="ar-SA" dirty="0" err="1" smtClean="0"/>
              <a:t>وساكبورة</a:t>
            </a:r>
            <a:r>
              <a:rPr lang="ar-SA" dirty="0" smtClean="0"/>
              <a:t> وفي ايامه تم فتح بلاد </a:t>
            </a:r>
            <a:r>
              <a:rPr lang="ar-SA" dirty="0" err="1" smtClean="0"/>
              <a:t>كوكو</a:t>
            </a:r>
            <a:r>
              <a:rPr lang="ar-SA" dirty="0" smtClean="0"/>
              <a:t> </a:t>
            </a:r>
            <a:r>
              <a:rPr lang="ar-SA" dirty="0" err="1" smtClean="0"/>
              <a:t>واضافها</a:t>
            </a:r>
            <a:r>
              <a:rPr lang="ar-SA" dirty="0" smtClean="0"/>
              <a:t> الي مملكته واتصل ملكه من البحر المحيط الغربي الي بلاد </a:t>
            </a:r>
            <a:r>
              <a:rPr lang="ar-SA" dirty="0" err="1" smtClean="0"/>
              <a:t>التكرور</a:t>
            </a:r>
            <a:r>
              <a:rPr lang="ar-SA" dirty="0" smtClean="0"/>
              <a:t> ، وحج ايام السلطان الناصر محمد بن قلاوون ثم قتل في اثر عودته ومن اهم </a:t>
            </a:r>
            <a:r>
              <a:rPr lang="ar-SA" dirty="0" err="1" smtClean="0"/>
              <a:t>ملوكهم </a:t>
            </a:r>
            <a:r>
              <a:rPr lang="ar-SA" dirty="0" smtClean="0"/>
              <a:t>( </a:t>
            </a:r>
            <a:r>
              <a:rPr lang="ar-SA" dirty="0" err="1" smtClean="0"/>
              <a:t>منسا</a:t>
            </a:r>
            <a:r>
              <a:rPr lang="ar-SA" dirty="0" smtClean="0"/>
              <a:t> </a:t>
            </a:r>
            <a:r>
              <a:rPr lang="ar-SA" dirty="0" err="1" smtClean="0"/>
              <a:t>موسي </a:t>
            </a:r>
            <a:r>
              <a:rPr lang="ar-SA" dirty="0" smtClean="0"/>
              <a:t>) ابن ابي بكر وكان رجلاً صالحاً وملكاً عظيماً له اخبار في العدل تؤثر عنه وعظمت المملكة في </a:t>
            </a:r>
            <a:r>
              <a:rPr lang="ar-SA" dirty="0" err="1" smtClean="0"/>
              <a:t>ايامه </a:t>
            </a:r>
            <a:r>
              <a:rPr lang="ar-SA" dirty="0" smtClean="0"/>
              <a:t>، وكانت </a:t>
            </a:r>
            <a:r>
              <a:rPr lang="ar-SA" dirty="0" err="1" smtClean="0"/>
              <a:t>كانم</a:t>
            </a:r>
            <a:r>
              <a:rPr lang="ar-SA" dirty="0" smtClean="0"/>
              <a:t> اقدم الممالك الاسلامية في</a:t>
            </a:r>
            <a:endParaRPr lang="ar-E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المرحلة الثانية</a:t>
            </a:r>
            <a:endParaRPr lang="ar-EG" dirty="0"/>
          </a:p>
        </p:txBody>
      </p:sp>
      <p:sp>
        <p:nvSpPr>
          <p:cNvPr id="3" name="عنصر نائب للمحتوى 2"/>
          <p:cNvSpPr>
            <a:spLocks noGrp="1"/>
          </p:cNvSpPr>
          <p:nvPr>
            <p:ph sz="quarter" idx="1"/>
          </p:nvPr>
        </p:nvSpPr>
        <p:spPr/>
        <p:txBody>
          <a:bodyPr>
            <a:normAutofit fontScale="85000" lnSpcReduction="20000"/>
          </a:bodyPr>
          <a:lstStyle/>
          <a:p>
            <a:r>
              <a:rPr lang="ar-SA" dirty="0" smtClean="0"/>
              <a:t>غربي </a:t>
            </a:r>
            <a:r>
              <a:rPr lang="ar-SA" dirty="0" err="1" smtClean="0"/>
              <a:t>افريقيا </a:t>
            </a:r>
            <a:r>
              <a:rPr lang="ar-SA" dirty="0" smtClean="0"/>
              <a:t>" </a:t>
            </a:r>
            <a:r>
              <a:rPr lang="ar-SA" dirty="0" err="1" smtClean="0"/>
              <a:t>نشات</a:t>
            </a:r>
            <a:r>
              <a:rPr lang="ar-SA" dirty="0" smtClean="0"/>
              <a:t> في سنغال في حدود القرن الحادي </a:t>
            </a:r>
            <a:r>
              <a:rPr lang="ar-SA" dirty="0" err="1" smtClean="0"/>
              <a:t>عشر " .</a:t>
            </a:r>
            <a:r>
              <a:rPr lang="ar-SA" dirty="0" smtClean="0"/>
              <a:t> وقد دخل الناس ودخل الدين الحنيف الي </a:t>
            </a:r>
            <a:r>
              <a:rPr lang="ar-SA" dirty="0" err="1" smtClean="0"/>
              <a:t>كانم</a:t>
            </a:r>
            <a:r>
              <a:rPr lang="ar-SA" dirty="0" smtClean="0"/>
              <a:t> عن طريق </a:t>
            </a:r>
            <a:r>
              <a:rPr lang="ar-SA" dirty="0" err="1" smtClean="0"/>
              <a:t>مصر </a:t>
            </a:r>
            <a:r>
              <a:rPr lang="ar-SA" dirty="0" smtClean="0"/>
              <a:t>، </a:t>
            </a:r>
            <a:r>
              <a:rPr lang="ar-SA" dirty="0" err="1" smtClean="0"/>
              <a:t>وكانم</a:t>
            </a:r>
            <a:r>
              <a:rPr lang="ar-SA" dirty="0" smtClean="0"/>
              <a:t> مملكة اسلامية واقعة الي الشمال والشمال الشرقي لبحيرة تشاد وبعد اعتناق الاسلام اصبحت دولة ذات اهمية وبسطت سلطانها علي بعض القبائل في السودان الشرقي الي حدود مصر وبلاد </a:t>
            </a:r>
            <a:r>
              <a:rPr lang="ar-SA" dirty="0" err="1" smtClean="0"/>
              <a:t>النوبة </a:t>
            </a:r>
            <a:r>
              <a:rPr lang="ar-SA" dirty="0" smtClean="0"/>
              <a:t>، ويقال ان ملوك </a:t>
            </a:r>
            <a:r>
              <a:rPr lang="ar-SA" dirty="0" err="1" smtClean="0"/>
              <a:t>كانم</a:t>
            </a:r>
            <a:r>
              <a:rPr lang="ar-SA" dirty="0" smtClean="0"/>
              <a:t> من المسلمين حكموا حوالي نهاية القرن الحادي عشر الميلادي او النصف الاول من القرن الثاني عشر وفي نهاية القرن الرابع عشر نقل عمر بن ادريس قاعدة بلاده الي غرب بحيرة تشاد في منطقة برنو التي اصبح اسم مملكة </a:t>
            </a:r>
            <a:r>
              <a:rPr lang="ar-SA" dirty="0" err="1" smtClean="0"/>
              <a:t>كانم</a:t>
            </a:r>
            <a:r>
              <a:rPr lang="ar-SA" dirty="0" smtClean="0"/>
              <a:t> معروفاً </a:t>
            </a:r>
            <a:r>
              <a:rPr lang="ar-SA" dirty="0" err="1" smtClean="0"/>
              <a:t>بها</a:t>
            </a:r>
            <a:r>
              <a:rPr lang="ar-SA" dirty="0" smtClean="0"/>
              <a:t> منذ ذلك </a:t>
            </a:r>
            <a:r>
              <a:rPr lang="ar-SA" dirty="0" err="1" smtClean="0"/>
              <a:t>الحين .</a:t>
            </a:r>
            <a:r>
              <a:rPr lang="ar-SA" dirty="0" smtClean="0"/>
              <a:t> كما دخلت دارفور نور الاسلام بجهود احد ملوكها ويدعى سليمان وقد بدأ حكمه 1596 </a:t>
            </a:r>
            <a:r>
              <a:rPr lang="ar-SA" dirty="0" err="1" smtClean="0"/>
              <a:t>م </a:t>
            </a:r>
            <a:r>
              <a:rPr lang="ar-SA" dirty="0" smtClean="0"/>
              <a:t>، ولم ترسخ قدم الاسلام في الممالك الاخرى الواقعة بين </a:t>
            </a:r>
            <a:r>
              <a:rPr lang="ar-SA" dirty="0" err="1" smtClean="0"/>
              <a:t>كردفان</a:t>
            </a:r>
            <a:r>
              <a:rPr lang="ar-SA" dirty="0" smtClean="0"/>
              <a:t> وبحيرة تشاد </a:t>
            </a:r>
            <a:r>
              <a:rPr lang="ar-SA" dirty="0" err="1" smtClean="0"/>
              <a:t>كوداي</a:t>
            </a:r>
            <a:r>
              <a:rPr lang="ar-SA" dirty="0" smtClean="0"/>
              <a:t> </a:t>
            </a:r>
            <a:r>
              <a:rPr lang="ar-SA" dirty="0" err="1" smtClean="0"/>
              <a:t>وباجرمي</a:t>
            </a:r>
            <a:r>
              <a:rPr lang="ar-SA" dirty="0" smtClean="0"/>
              <a:t> </a:t>
            </a:r>
            <a:r>
              <a:rPr lang="ar-SA" dirty="0" err="1" smtClean="0"/>
              <a:t>الا</a:t>
            </a:r>
            <a:r>
              <a:rPr lang="ar-SA" dirty="0" smtClean="0"/>
              <a:t> في القرن السادس عشر الميلادي</a:t>
            </a:r>
            <a:r>
              <a:rPr lang="en-US" dirty="0" smtClean="0"/>
              <a:t> . </a:t>
            </a:r>
            <a:br>
              <a:rPr lang="en-US" dirty="0" smtClean="0"/>
            </a:br>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المرحلة الثالثة</a:t>
            </a:r>
            <a:endParaRPr lang="ar-EG" dirty="0"/>
          </a:p>
        </p:txBody>
      </p:sp>
      <p:sp>
        <p:nvSpPr>
          <p:cNvPr id="3" name="عنصر نائب للمحتوى 2"/>
          <p:cNvSpPr>
            <a:spLocks noGrp="1"/>
          </p:cNvSpPr>
          <p:nvPr>
            <p:ph sz="quarter" idx="1"/>
          </p:nvPr>
        </p:nvSpPr>
        <p:spPr/>
        <p:txBody>
          <a:bodyPr>
            <a:normAutofit fontScale="85000" lnSpcReduction="20000"/>
          </a:bodyPr>
          <a:lstStyle/>
          <a:p>
            <a:r>
              <a:rPr lang="ar-SA" dirty="0" smtClean="0"/>
              <a:t>المرحلة الثالثة</a:t>
            </a:r>
            <a:r>
              <a:rPr lang="en-US" dirty="0" smtClean="0"/>
              <a:t> : </a:t>
            </a:r>
            <a:br>
              <a:rPr lang="en-US" dirty="0" smtClean="0"/>
            </a:br>
            <a:r>
              <a:rPr lang="en-US" dirty="0" smtClean="0"/>
              <a:t/>
            </a:r>
            <a:br>
              <a:rPr lang="en-US" dirty="0" smtClean="0"/>
            </a:br>
            <a:r>
              <a:rPr lang="ar-SA" dirty="0" smtClean="0"/>
              <a:t>وتمتد هذه المرحلة لانتشار الاسلام في افريقيا من عام 1750 م ـ </a:t>
            </a:r>
            <a:r>
              <a:rPr lang="ar-SA" dirty="0" err="1" smtClean="0"/>
              <a:t>1901 </a:t>
            </a:r>
            <a:r>
              <a:rPr lang="ar-SA" dirty="0" smtClean="0"/>
              <a:t>، وفيها نهض الاسلام نهضة قوية علي ايدي مشايخ الطرق او الاخوان وذلك في اواخر القرن الثامن عشر </a:t>
            </a:r>
            <a:r>
              <a:rPr lang="ar-SA" dirty="0" err="1" smtClean="0"/>
              <a:t>الميلادي </a:t>
            </a:r>
            <a:r>
              <a:rPr lang="ar-SA" dirty="0" smtClean="0"/>
              <a:t>، ويمتاز هذا الدور بظهور عدد كبير من المصلحين الدينين من الجنس الافريقي نذكر منهم عثمان </a:t>
            </a:r>
            <a:r>
              <a:rPr lang="ar-SA" dirty="0" err="1" smtClean="0"/>
              <a:t>دانفوديو</a:t>
            </a:r>
            <a:r>
              <a:rPr lang="ar-SA" dirty="0" smtClean="0"/>
              <a:t> ومحمد الامين </a:t>
            </a:r>
            <a:r>
              <a:rPr lang="ar-SA" dirty="0" err="1" smtClean="0"/>
              <a:t>الكانمي</a:t>
            </a:r>
            <a:r>
              <a:rPr lang="ar-SA" dirty="0" smtClean="0"/>
              <a:t> والحاج عمر بن ادريس ومحمد المهدي </a:t>
            </a:r>
            <a:r>
              <a:rPr lang="ar-SA" dirty="0" err="1" smtClean="0"/>
              <a:t>وامام</a:t>
            </a:r>
            <a:r>
              <a:rPr lang="ar-SA" dirty="0" smtClean="0"/>
              <a:t> الصمد </a:t>
            </a:r>
            <a:r>
              <a:rPr lang="ar-SA" dirty="0" err="1" smtClean="0"/>
              <a:t>فالاول</a:t>
            </a:r>
            <a:r>
              <a:rPr lang="ar-SA" dirty="0" smtClean="0"/>
              <a:t> يرجع الفضل اليه في نشر الاسلام بين قبائل </a:t>
            </a:r>
            <a:r>
              <a:rPr lang="ar-SA" dirty="0" err="1" smtClean="0"/>
              <a:t>الهوسا</a:t>
            </a:r>
            <a:r>
              <a:rPr lang="ar-SA" dirty="0" smtClean="0"/>
              <a:t> وهو ينتمي الي قبيلة </a:t>
            </a:r>
            <a:r>
              <a:rPr lang="ar-SA" dirty="0" err="1" smtClean="0"/>
              <a:t>الفولة</a:t>
            </a:r>
            <a:r>
              <a:rPr lang="ar-SA" dirty="0" smtClean="0"/>
              <a:t> وهو اسم من اسماء </a:t>
            </a:r>
            <a:r>
              <a:rPr lang="ar-SA" dirty="0" err="1" smtClean="0"/>
              <a:t>الفولاني .</a:t>
            </a:r>
            <a:r>
              <a:rPr lang="ar-SA" dirty="0" smtClean="0"/>
              <a:t> وكان قد تلقي علومه الدينية في مكة والمدينة وتأثر بالمبادئ الوهابية وبعودته الي بلاده عمل علي نشر لواء الاسلام بين </a:t>
            </a:r>
            <a:r>
              <a:rPr lang="ar-SA" dirty="0" err="1" smtClean="0"/>
              <a:t>مواطنيه </a:t>
            </a:r>
            <a:r>
              <a:rPr lang="ar-SA" dirty="0" smtClean="0"/>
              <a:t>، وكان مبشراً من الطراز الاول ثم اسس دولة في شمال نيجريا والكاميرون وبني مدينة </a:t>
            </a:r>
            <a:r>
              <a:rPr lang="ar-SA" dirty="0" err="1" smtClean="0"/>
              <a:t>سوكوتو</a:t>
            </a:r>
            <a:r>
              <a:rPr lang="ar-SA" dirty="0" smtClean="0"/>
              <a:t> عام 1802 م ودفن فيها </a:t>
            </a:r>
            <a:r>
              <a:rPr lang="ar-SA" dirty="0" err="1" smtClean="0"/>
              <a:t>عام </a:t>
            </a:r>
            <a:r>
              <a:rPr lang="ar-SA" dirty="0" smtClean="0"/>
              <a:t>( </a:t>
            </a:r>
            <a:r>
              <a:rPr lang="ar-SA" dirty="0" err="1" smtClean="0"/>
              <a:t>1816م</a:t>
            </a:r>
            <a:r>
              <a:rPr lang="ar-SA" dirty="0" smtClean="0"/>
              <a:t> ـ 1817 م</a:t>
            </a:r>
            <a:r>
              <a:rPr lang="en-US" dirty="0" smtClean="0"/>
              <a:t> ) </a:t>
            </a:r>
            <a:r>
              <a:rPr lang="ar-SA" dirty="0" smtClean="0"/>
              <a:t>هكذا كان انتشار الاسلام في افريقيا الغربية وقامت دول اسلامية كانت ذائعة الصيت وكان لها اثار سياسية واجتماعية</a:t>
            </a:r>
            <a:endParaRPr lang="en-US" dirty="0" smtClean="0"/>
          </a:p>
          <a:p>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EG" dirty="0" smtClean="0"/>
              <a:t>خريطة  إفريقيا السياسية </a:t>
            </a:r>
            <a:endParaRPr lang="ar-EG" dirty="0"/>
          </a:p>
        </p:txBody>
      </p:sp>
      <p:pic>
        <p:nvPicPr>
          <p:cNvPr id="1026" name="Picture 2" descr="C:\Users\Dr\Desktop\1_89794790c7fa1541f.jpg"/>
          <p:cNvPicPr>
            <a:picLocks noGrp="1" noChangeAspect="1" noChangeArrowheads="1"/>
          </p:cNvPicPr>
          <p:nvPr>
            <p:ph sz="quarter" idx="1"/>
          </p:nvPr>
        </p:nvPicPr>
        <p:blipFill>
          <a:blip r:embed="rId2" cstate="print"/>
          <a:srcRect/>
          <a:stretch>
            <a:fillRect/>
          </a:stretch>
        </p:blipFill>
        <p:spPr bwMode="auto">
          <a:xfrm>
            <a:off x="2123728" y="1412776"/>
            <a:ext cx="5688632" cy="522156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smtClean="0"/>
              <a:t>أسباب ادت الى </a:t>
            </a:r>
            <a:r>
              <a:rPr lang="ar-SA" b="1" u="sng" dirty="0" err="1" smtClean="0"/>
              <a:t>لنتشار</a:t>
            </a:r>
            <a:r>
              <a:rPr lang="ar-SA" b="1" u="sng" dirty="0" smtClean="0"/>
              <a:t> الاسلام في افريقيا</a:t>
            </a:r>
            <a:endParaRPr lang="ar-EG" dirty="0"/>
          </a:p>
        </p:txBody>
      </p:sp>
      <p:sp>
        <p:nvSpPr>
          <p:cNvPr id="3" name="عنصر نائب للمحتوى 2"/>
          <p:cNvSpPr>
            <a:spLocks noGrp="1"/>
          </p:cNvSpPr>
          <p:nvPr>
            <p:ph sz="quarter" idx="1"/>
          </p:nvPr>
        </p:nvSpPr>
        <p:spPr/>
        <p:txBody>
          <a:bodyPr>
            <a:normAutofit fontScale="92500" lnSpcReduction="20000"/>
          </a:bodyPr>
          <a:lstStyle/>
          <a:p>
            <a:r>
              <a:rPr lang="ar-SA" b="1" u="sng" dirty="0" smtClean="0"/>
              <a:t>أسباب ادت الى </a:t>
            </a:r>
            <a:r>
              <a:rPr lang="ar-SA" b="1" u="sng" dirty="0" err="1" smtClean="0"/>
              <a:t>لنتشار</a:t>
            </a:r>
            <a:r>
              <a:rPr lang="ar-SA" b="1" u="sng" dirty="0" smtClean="0"/>
              <a:t> الاسلام في افريقيا </a:t>
            </a:r>
            <a:r>
              <a:rPr lang="en-US" dirty="0" smtClean="0"/>
              <a:t/>
            </a:r>
            <a:br>
              <a:rPr lang="en-US" dirty="0" smtClean="0"/>
            </a:br>
            <a:r>
              <a:rPr lang="ar-SA" dirty="0" smtClean="0"/>
              <a:t>لقد اصبح الاسلام الدين الاعظم من حيث الذين اعتنقوه </a:t>
            </a:r>
            <a:r>
              <a:rPr lang="ar-SA" dirty="0" err="1" smtClean="0"/>
              <a:t>واصبحوا</a:t>
            </a:r>
            <a:r>
              <a:rPr lang="ar-SA" dirty="0" smtClean="0"/>
              <a:t> مسلمين.وانتشر انتشاراً واسعاً في هذه القارة وساد النصف الشمالي منها </a:t>
            </a:r>
            <a:r>
              <a:rPr lang="ar-SA" dirty="0" err="1" smtClean="0"/>
              <a:t>باكمله</a:t>
            </a:r>
            <a:r>
              <a:rPr lang="ar-SA" dirty="0" smtClean="0"/>
              <a:t>، وانتشر انتشارا واسعاً وظاهراً في النصف الجنوبي.وكان هذا الانتشار حصيلة جملة من الاسباب نذكر منها</a:t>
            </a:r>
            <a:r>
              <a:rPr lang="en-US" dirty="0" smtClean="0"/>
              <a:t> :</a:t>
            </a:r>
            <a:br>
              <a:rPr lang="en-US" dirty="0" smtClean="0"/>
            </a:br>
            <a:r>
              <a:rPr lang="en-US" dirty="0" smtClean="0"/>
              <a:t/>
            </a:r>
            <a:br>
              <a:rPr lang="en-US" dirty="0" smtClean="0"/>
            </a:br>
            <a:r>
              <a:rPr lang="en-US" dirty="0" smtClean="0"/>
              <a:t>1- </a:t>
            </a:r>
            <a:r>
              <a:rPr lang="ar-SA" dirty="0" smtClean="0"/>
              <a:t>الجوار الجغرافي واتصال الرقعة الأرضية</a:t>
            </a:r>
            <a:r>
              <a:rPr lang="en-US" dirty="0" smtClean="0"/>
              <a:t> : </a:t>
            </a:r>
            <a:br>
              <a:rPr lang="en-US" dirty="0" smtClean="0"/>
            </a:br>
            <a:r>
              <a:rPr lang="en-US" dirty="0" smtClean="0"/>
              <a:t/>
            </a:r>
            <a:br>
              <a:rPr lang="en-US" dirty="0" smtClean="0"/>
            </a:br>
            <a:r>
              <a:rPr lang="ar-SA" dirty="0" smtClean="0"/>
              <a:t>تلتحم افريقيا </a:t>
            </a:r>
            <a:r>
              <a:rPr lang="ar-SA" dirty="0" err="1" smtClean="0"/>
              <a:t>بآسيا </a:t>
            </a:r>
            <a:r>
              <a:rPr lang="ar-SA" dirty="0" smtClean="0"/>
              <a:t>(مقر الوحي) في اقصى الجزء الشمالي شرقي افريقيا من خلال برزخ </a:t>
            </a:r>
            <a:r>
              <a:rPr lang="ar-SA" dirty="0" err="1" smtClean="0"/>
              <a:t>السويس </a:t>
            </a:r>
            <a:r>
              <a:rPr lang="ar-SA" dirty="0" smtClean="0"/>
              <a:t>، ويمثل هذا الالتحام المعبر البري الوحيد بين القارتين ومن خلاله عبرت الهجرات من اسيا الى </a:t>
            </a:r>
            <a:r>
              <a:rPr lang="ar-SA" dirty="0" err="1" smtClean="0"/>
              <a:t>افريقيا </a:t>
            </a:r>
            <a:r>
              <a:rPr lang="ar-SA" dirty="0" smtClean="0"/>
              <a:t>، واتجهت الى شمال وشمال شرقي القارة الافريقية</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smtClean="0"/>
              <a:t>أسباب ادت الى </a:t>
            </a:r>
            <a:r>
              <a:rPr lang="ar-SA" b="1" u="sng" dirty="0" err="1" smtClean="0"/>
              <a:t>لنتشار</a:t>
            </a:r>
            <a:r>
              <a:rPr lang="ar-SA" b="1" u="sng" dirty="0" smtClean="0"/>
              <a:t> الاسلام في افريقيا</a:t>
            </a:r>
            <a:endParaRPr lang="ar-EG" dirty="0"/>
          </a:p>
        </p:txBody>
      </p:sp>
      <p:sp>
        <p:nvSpPr>
          <p:cNvPr id="3" name="عنصر نائب للمحتوى 2"/>
          <p:cNvSpPr>
            <a:spLocks noGrp="1"/>
          </p:cNvSpPr>
          <p:nvPr>
            <p:ph sz="quarter" idx="1"/>
          </p:nvPr>
        </p:nvSpPr>
        <p:spPr/>
        <p:txBody>
          <a:bodyPr>
            <a:normAutofit fontScale="92500" lnSpcReduction="10000"/>
          </a:bodyPr>
          <a:lstStyle/>
          <a:p>
            <a:r>
              <a:rPr lang="ar-SA" dirty="0" smtClean="0"/>
              <a:t>بساطة تعاليم الاسلام</a:t>
            </a:r>
            <a:r>
              <a:rPr lang="en-US" dirty="0" smtClean="0"/>
              <a:t> </a:t>
            </a:r>
            <a:br>
              <a:rPr lang="en-US" dirty="0" smtClean="0"/>
            </a:br>
            <a:r>
              <a:rPr lang="en-US" dirty="0" smtClean="0"/>
              <a:t/>
            </a:r>
            <a:br>
              <a:rPr lang="en-US" dirty="0" smtClean="0"/>
            </a:br>
            <a:r>
              <a:rPr lang="ar-SA" dirty="0" smtClean="0"/>
              <a:t>من أهم اسباب انتشار الاسلام عبر ربوع افريقيا بساطة تعاليمه وسهولة فهمه ويسر الدعوة إليه،فكل مسلم يعتبر داعية، فلا توجد تعقيدات المسيحية، وما يكتنفها من غموض مما يجعلها صعبة الفهم بالنسبة </a:t>
            </a:r>
            <a:r>
              <a:rPr lang="ar-SA" dirty="0" err="1" smtClean="0"/>
              <a:t>للافريقي</a:t>
            </a:r>
            <a:r>
              <a:rPr lang="ar-SA" dirty="0" smtClean="0"/>
              <a:t>، والعكس يسرت تعاليم الاسلام وسموها بالبشر ومساواتها بين الناس امورا سهلت مهمة الدعوة </a:t>
            </a:r>
            <a:r>
              <a:rPr lang="ar-SA" dirty="0" err="1" smtClean="0"/>
              <a:t>للاسلام</a:t>
            </a:r>
            <a:r>
              <a:rPr lang="ar-SA" dirty="0" smtClean="0"/>
              <a:t> ولا </a:t>
            </a:r>
            <a:r>
              <a:rPr lang="ar-SA" dirty="0" err="1" smtClean="0"/>
              <a:t>تتطلب </a:t>
            </a:r>
            <a:r>
              <a:rPr lang="ar-SA" dirty="0" smtClean="0"/>
              <a:t>"رجال كهنوت" </a:t>
            </a:r>
            <a:r>
              <a:rPr lang="ar-SA" dirty="0" err="1" smtClean="0"/>
              <a:t>وانما</a:t>
            </a:r>
            <a:r>
              <a:rPr lang="ar-SA" dirty="0" smtClean="0"/>
              <a:t> الامر </a:t>
            </a:r>
            <a:r>
              <a:rPr lang="ar-SA" dirty="0" err="1" smtClean="0"/>
              <a:t>لايحتاج</a:t>
            </a:r>
            <a:r>
              <a:rPr lang="ar-SA" dirty="0" smtClean="0"/>
              <a:t> أكثر من داعية فطن يقظ ملم بقواعد الاسلام ويجيد توصيلها</a:t>
            </a:r>
            <a:r>
              <a:rPr lang="en-US" dirty="0" smtClean="0"/>
              <a:t>.</a:t>
            </a:r>
          </a:p>
          <a:p>
            <a:r>
              <a:rPr lang="en-US" dirty="0" smtClean="0"/>
              <a:t/>
            </a:r>
            <a:br>
              <a:rPr lang="en-US" dirty="0" smtClean="0"/>
            </a:br>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smtClean="0"/>
              <a:t>أسباب ادت الى </a:t>
            </a:r>
            <a:r>
              <a:rPr lang="ar-SA" b="1" u="sng" dirty="0" err="1" smtClean="0"/>
              <a:t>لنتشار</a:t>
            </a:r>
            <a:r>
              <a:rPr lang="ar-SA" b="1" u="sng" dirty="0" smtClean="0"/>
              <a:t> الاسلام في افريقيا</a:t>
            </a:r>
            <a:endParaRPr lang="ar-EG" dirty="0"/>
          </a:p>
        </p:txBody>
      </p:sp>
      <p:sp>
        <p:nvSpPr>
          <p:cNvPr id="3" name="عنصر نائب للمحتوى 2"/>
          <p:cNvSpPr>
            <a:spLocks noGrp="1"/>
          </p:cNvSpPr>
          <p:nvPr>
            <p:ph sz="quarter" idx="1"/>
          </p:nvPr>
        </p:nvSpPr>
        <p:spPr/>
        <p:txBody>
          <a:bodyPr/>
          <a:lstStyle/>
          <a:p>
            <a:r>
              <a:rPr lang="en-US" dirty="0" smtClean="0"/>
              <a:t>3- </a:t>
            </a:r>
            <a:r>
              <a:rPr lang="ar-SA" dirty="0" smtClean="0"/>
              <a:t>ارتبطت المسيحية بالاستعمار الغربي وتجارة الرقيق وممارسة جميع انواع القسوة في نقل الملايين من الافريقيين الى العالم الجديد طيلة القرنين السابع عشر والثامن عشر، </a:t>
            </a:r>
            <a:r>
              <a:rPr lang="ar-SA" dirty="0" err="1" smtClean="0"/>
              <a:t>وماقصة</a:t>
            </a:r>
            <a:r>
              <a:rPr lang="ar-SA" dirty="0" smtClean="0"/>
              <a:t> تحرير العبيد </a:t>
            </a:r>
            <a:r>
              <a:rPr lang="ar-SA" dirty="0" err="1" smtClean="0"/>
              <a:t>الا</a:t>
            </a:r>
            <a:r>
              <a:rPr lang="ar-SA" dirty="0" smtClean="0"/>
              <a:t> دليلا على عقدة الذنب الذي ارتكبته الحضارة الغربية في حق الافارقة</a:t>
            </a:r>
            <a:r>
              <a:rPr lang="en-US" dirty="0" smtClean="0"/>
              <a:t>.</a:t>
            </a:r>
          </a:p>
          <a:p>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smtClean="0"/>
              <a:t>أسباب ادت الى </a:t>
            </a:r>
            <a:r>
              <a:rPr lang="ar-SA" b="1" u="sng" dirty="0" err="1" smtClean="0"/>
              <a:t>لنتشار</a:t>
            </a:r>
            <a:r>
              <a:rPr lang="ar-SA" b="1" u="sng" dirty="0" smtClean="0"/>
              <a:t> الاسلام في افريقيا</a:t>
            </a:r>
            <a:endParaRPr lang="ar-EG" dirty="0"/>
          </a:p>
        </p:txBody>
      </p:sp>
      <p:sp>
        <p:nvSpPr>
          <p:cNvPr id="3" name="عنصر نائب للمحتوى 2"/>
          <p:cNvSpPr>
            <a:spLocks noGrp="1"/>
          </p:cNvSpPr>
          <p:nvPr>
            <p:ph sz="quarter" idx="1"/>
          </p:nvPr>
        </p:nvSpPr>
        <p:spPr/>
        <p:txBody>
          <a:bodyPr/>
          <a:lstStyle/>
          <a:p>
            <a:r>
              <a:rPr lang="ar-SA" dirty="0" smtClean="0"/>
              <a:t>عدالة الاسلام ومساواته بين </a:t>
            </a:r>
            <a:r>
              <a:rPr lang="ar-SA" dirty="0" err="1" smtClean="0"/>
              <a:t>الناس </a:t>
            </a:r>
            <a:r>
              <a:rPr lang="ar-SA" dirty="0" smtClean="0"/>
              <a:t>، وبغضه للتفرقة العنصرية، وهي عقدة الافارقة، حيث مارسها البيض ويمارسون جميع الوانها في جنوب افريقيا تحت ظلال المسيحية مما يجعل الأخوة في كنف التنصير ليست </a:t>
            </a:r>
            <a:r>
              <a:rPr lang="ar-SA" dirty="0" err="1" smtClean="0"/>
              <a:t>الا</a:t>
            </a:r>
            <a:r>
              <a:rPr lang="ar-SA" dirty="0" smtClean="0"/>
              <a:t> اكذوبة لمسها الافريقي واقتنع </a:t>
            </a:r>
            <a:r>
              <a:rPr lang="ar-SA" dirty="0" err="1" smtClean="0"/>
              <a:t>بها</a:t>
            </a:r>
            <a:r>
              <a:rPr lang="en-US" dirty="0" smtClean="0"/>
              <a:t>.</a:t>
            </a:r>
          </a:p>
          <a:p>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lstStyle/>
          <a:p>
            <a:r>
              <a:rPr lang="en-US" dirty="0" smtClean="0"/>
              <a:t>6- </a:t>
            </a:r>
            <a:r>
              <a:rPr lang="ar-SA" dirty="0" smtClean="0"/>
              <a:t>يقدم الاسلام للقبائل الافريقية قوة الشعور بالوحدة، ويؤلف بين قلوب ابنائها،وهذا منبعث من عقيدة التوحيد، </a:t>
            </a:r>
            <a:r>
              <a:rPr lang="ar-SA" dirty="0" err="1" smtClean="0"/>
              <a:t>واحكام</a:t>
            </a:r>
            <a:r>
              <a:rPr lang="ar-SA" dirty="0" smtClean="0"/>
              <a:t> صلة الفرد بالله، فالوثني الافريقي ينتقل بعد اسلامه الى أحضان الجماعة المسلمة، ويصبح عضوا في مجتمع متماسك يشعر الفرد فيه بذاته وكرامته وفي هذا انتقال حضاري من البدائية والصراع القبلي الى الوحدة والتكتل والعمل الجماعي في صالح القبيلة </a:t>
            </a:r>
            <a:r>
              <a:rPr lang="ar-SA" dirty="0" err="1" smtClean="0"/>
              <a:t>والامة</a:t>
            </a:r>
            <a:r>
              <a:rPr lang="ar-SA" dirty="0" smtClean="0"/>
              <a:t> وليس هناك تمييز بين الالوان</a:t>
            </a:r>
            <a:r>
              <a:rPr lang="en-US" dirty="0" smtClean="0"/>
              <a:t/>
            </a:r>
            <a:br>
              <a:rPr lang="en-US" dirty="0" smtClean="0"/>
            </a:br>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u="sng" dirty="0" smtClean="0"/>
              <a:t>مراحل دخول الاسلام </a:t>
            </a:r>
            <a:r>
              <a:rPr lang="ar-SA" u="sng" dirty="0" err="1" smtClean="0"/>
              <a:t>لافريقيا</a:t>
            </a:r>
            <a:r>
              <a:rPr lang="ar-SA" u="sng" dirty="0" smtClean="0"/>
              <a:t> الغربية</a:t>
            </a:r>
            <a:endParaRPr lang="ar-EG" dirty="0"/>
          </a:p>
        </p:txBody>
      </p:sp>
      <p:sp>
        <p:nvSpPr>
          <p:cNvPr id="3" name="عنصر نائب للمحتوى 2"/>
          <p:cNvSpPr>
            <a:spLocks noGrp="1"/>
          </p:cNvSpPr>
          <p:nvPr>
            <p:ph sz="quarter" idx="1"/>
          </p:nvPr>
        </p:nvSpPr>
        <p:spPr/>
        <p:txBody>
          <a:bodyPr/>
          <a:lstStyle/>
          <a:p>
            <a:r>
              <a:rPr lang="ar-SA" u="sng" dirty="0" smtClean="0"/>
              <a:t>مراحل دخول الاسلام </a:t>
            </a:r>
            <a:r>
              <a:rPr lang="ar-SA" u="sng" dirty="0" err="1" smtClean="0"/>
              <a:t>لافريقيا</a:t>
            </a:r>
            <a:r>
              <a:rPr lang="ar-SA" u="sng" dirty="0" smtClean="0"/>
              <a:t> الغربية</a:t>
            </a:r>
            <a:r>
              <a:rPr lang="en-US" u="sng" dirty="0" smtClean="0"/>
              <a:t/>
            </a:r>
            <a:br>
              <a:rPr lang="en-US" u="sng" dirty="0" smtClean="0"/>
            </a:br>
            <a:r>
              <a:rPr lang="en-US" dirty="0" smtClean="0"/>
              <a:t/>
            </a:r>
            <a:br>
              <a:rPr lang="en-US" dirty="0" smtClean="0"/>
            </a:br>
            <a:r>
              <a:rPr lang="ar-SA" dirty="0" smtClean="0"/>
              <a:t>يمكن القول ان الاسلام في انتشاره بين شعوب افريقيا الغربية مر بثلاث مراحل رئيسية</a:t>
            </a:r>
            <a:r>
              <a:rPr lang="en-US" dirty="0" smtClean="0"/>
              <a:t>:-</a:t>
            </a:r>
          </a:p>
          <a:p>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المرحلة الاولى</a:t>
            </a:r>
            <a:r>
              <a:rPr lang="en-US" dirty="0" smtClean="0"/>
              <a:t>:</a:t>
            </a:r>
            <a:br>
              <a:rPr lang="en-US" dirty="0" smtClean="0"/>
            </a:br>
            <a:endParaRPr lang="ar-EG" dirty="0"/>
          </a:p>
        </p:txBody>
      </p:sp>
      <p:sp>
        <p:nvSpPr>
          <p:cNvPr id="3" name="عنصر نائب للمحتوى 2"/>
          <p:cNvSpPr>
            <a:spLocks noGrp="1"/>
          </p:cNvSpPr>
          <p:nvPr>
            <p:ph sz="quarter" idx="1"/>
          </p:nvPr>
        </p:nvSpPr>
        <p:spPr/>
        <p:txBody>
          <a:bodyPr/>
          <a:lstStyle/>
          <a:p>
            <a:r>
              <a:rPr lang="ar-SA" dirty="0" smtClean="0"/>
              <a:t>ومات عبد الله بن ياسين في عام </a:t>
            </a:r>
            <a:r>
              <a:rPr lang="ar-SA" dirty="0" err="1" smtClean="0"/>
              <a:t>1059م</a:t>
            </a:r>
            <a:r>
              <a:rPr lang="ar-SA" dirty="0" smtClean="0"/>
              <a:t> ولكن حركته النبيلة التي كان قد بدأها لم تمت بموته بل جاءت قبائل كثيرة من البربر لتزيد في جموع ابناء وطنهم المسلمين وتدفقوا من الصحراء علي افريقيا الشمالية ثم فرضوا سيادتهم عي اسبانيا</a:t>
            </a:r>
            <a:r>
              <a:rPr lang="en-US" dirty="0" smtClean="0"/>
              <a:t> </a:t>
            </a:r>
            <a:br>
              <a:rPr lang="en-US" dirty="0" smtClean="0"/>
            </a:br>
            <a:endParaRPr lang="ar-EG"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73</TotalTime>
  <Words>1013</Words>
  <Application>Microsoft Office PowerPoint</Application>
  <PresentationFormat>عرض على الشاشة (3:4)‏</PresentationFormat>
  <Paragraphs>36</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ألوان متوسطة</vt:lpstr>
      <vt:lpstr>قسم التاريخ  مقرر تاريخ الإسلام في إفريقيا  الفرقة الثانية الشعبة العامة الفصل الدراسي الأول 2017</vt:lpstr>
      <vt:lpstr>خريطة  إفريقيا السياسية </vt:lpstr>
      <vt:lpstr>أسباب ادت الى لنتشار الاسلام في افريقيا</vt:lpstr>
      <vt:lpstr>أسباب ادت الى لنتشار الاسلام في افريقيا</vt:lpstr>
      <vt:lpstr>أسباب ادت الى لنتشار الاسلام في افريقيا</vt:lpstr>
      <vt:lpstr>أسباب ادت الى لنتشار الاسلام في افريقيا</vt:lpstr>
      <vt:lpstr>عرض تقديمي في PowerPoint</vt:lpstr>
      <vt:lpstr>مراحل دخول الاسلام لافريقيا الغربية</vt:lpstr>
      <vt:lpstr>المرحلة الاولى: </vt:lpstr>
      <vt:lpstr>المرحلة الثانية</vt:lpstr>
      <vt:lpstr>المرحلة الثانية</vt:lpstr>
      <vt:lpstr>عرض تقديمي في PowerPoint</vt:lpstr>
      <vt:lpstr>المرحلة الثانية</vt:lpstr>
      <vt:lpstr>المرحلة الثانية</vt:lpstr>
      <vt:lpstr>المرحلة الثانية</vt:lpstr>
      <vt:lpstr>المرحلة الثالثة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Dr</dc:creator>
  <cp:lastModifiedBy>dr_ayman</cp:lastModifiedBy>
  <cp:revision>67</cp:revision>
  <dcterms:created xsi:type="dcterms:W3CDTF">2017-09-25T17:46:04Z</dcterms:created>
  <dcterms:modified xsi:type="dcterms:W3CDTF">2021-01-03T22:24:27Z</dcterms:modified>
</cp:coreProperties>
</file>